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2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gif>
</file>

<file path=ppt/media/image11.jpg>
</file>

<file path=ppt/media/image12.png>
</file>

<file path=ppt/media/image13.gif>
</file>

<file path=ppt/media/image14.gif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BBB5A4-E71F-4E10-B854-CEB4DE0FDA85}" type="datetimeFigureOut">
              <a:rPr lang="sk-SK" smtClean="0"/>
              <a:t>1. 12. 2019</a:t>
            </a:fld>
            <a:endParaRPr lang="sk-SK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231F4-1135-49BD-B033-1EC9E70D7BE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89894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231F4-1135-49BD-B033-1EC9E70D7BEB}" type="slidenum">
              <a:rPr lang="sk-SK" smtClean="0"/>
              <a:t>2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40093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571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03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2554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274121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960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8123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794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9710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137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642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571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111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25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2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11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129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713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8309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7" r:id="rId12"/>
    <p:sldLayoutId id="2147483762" r:id="rId13"/>
    <p:sldLayoutId id="2147483763" r:id="rId14"/>
    <p:sldLayoutId id="2147483764" r:id="rId15"/>
    <p:sldLayoutId id="2147483765" r:id="rId16"/>
    <p:sldLayoutId id="2147483766" r:id="rId17"/>
  </p:sldLayoutIdLst>
  <p:hf sldNum="0" hdr="0" ftr="0" dt="0"/>
  <p:txStyles>
    <p:titleStyle>
      <a:lvl1pPr algn="ctr" defTabSz="457200" rtl="0" eaLnBrk="1" latinLnBrk="0" hangingPunct="1">
        <a:lnSpc>
          <a:spcPct val="100000"/>
        </a:lnSpc>
        <a:spcBef>
          <a:spcPct val="0"/>
        </a:spcBef>
        <a:buNone/>
        <a:defRPr sz="4000" i="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3">
            <a:extLst>
              <a:ext uri="{FF2B5EF4-FFF2-40B4-BE49-F238E27FC236}">
                <a16:creationId xmlns:a16="http://schemas.microsoft.com/office/drawing/2014/main" id="{8B7B277C-5EE2-4AA8-BF87-AE60B17535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21" b="120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6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271651" y="1762886"/>
            <a:ext cx="7656919" cy="3332229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E0477D85-F0B8-495D-9E55-BEA635440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0733" y="2074339"/>
            <a:ext cx="7219954" cy="1828801"/>
          </a:xfrm>
        </p:spPr>
        <p:txBody>
          <a:bodyPr>
            <a:normAutofit fontScale="90000"/>
          </a:bodyPr>
          <a:lstStyle/>
          <a:p>
            <a:r>
              <a:rPr lang="sk-SK" sz="4800" dirty="0"/>
              <a:t>Alternatívne princípy dosahovania cieľov v organizácií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FA93B79D-6E37-4950-AEDB-92F0C535D7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0733" y="3903138"/>
            <a:ext cx="7219954" cy="1049867"/>
          </a:xfrm>
        </p:spPr>
        <p:txBody>
          <a:bodyPr>
            <a:normAutofit/>
          </a:bodyPr>
          <a:lstStyle/>
          <a:p>
            <a:r>
              <a:rPr lang="sk-SK" dirty="0">
                <a:solidFill>
                  <a:srgbClr val="4DA067"/>
                </a:solidFill>
              </a:rPr>
              <a:t>Ivana Vrábelová</a:t>
            </a:r>
          </a:p>
        </p:txBody>
      </p:sp>
    </p:spTree>
    <p:extLst>
      <p:ext uri="{BB962C8B-B14F-4D97-AF65-F5344CB8AC3E}">
        <p14:creationId xmlns:p14="http://schemas.microsoft.com/office/powerpoint/2010/main" val="1919245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C3D9BD5-A493-4B97-963D-60135D533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F759AF4-E342-4E60-8A32-C44A328F2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ln w="15875" cap="sq" cmpd="sng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4506828-E884-4785-A77A-D4475C815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43" y="1023257"/>
            <a:ext cx="3732902" cy="4570457"/>
          </a:xfrm>
          <a:effectLst/>
        </p:spPr>
        <p:txBody>
          <a:bodyPr>
            <a:normAutofit/>
          </a:bodyPr>
          <a:lstStyle/>
          <a:p>
            <a:pPr algn="l"/>
            <a:r>
              <a:rPr lang="sk-SK" dirty="0"/>
              <a:t>1. Finančná perspektíva</a:t>
            </a:r>
            <a:endParaRPr lang="sk-SK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49B2805-6469-407A-A68A-BB85AC8A8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68371" y="2057399"/>
            <a:ext cx="0" cy="2743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87F652F-EE1D-4510-B1AC-467284AE7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2560" y="1023257"/>
            <a:ext cx="6025645" cy="4570457"/>
          </a:xfrm>
          <a:effectLst/>
        </p:spPr>
        <p:txBody>
          <a:bodyPr anchor="ctr">
            <a:normAutofit/>
          </a:bodyPr>
          <a:lstStyle/>
          <a:p>
            <a:r>
              <a:rPr lang="en-US" sz="3200" dirty="0">
                <a:effectLst/>
              </a:rPr>
              <a:t>,,</a:t>
            </a:r>
            <a:r>
              <a:rPr lang="en-US" sz="3200" i="1" dirty="0">
                <a:effectLst/>
              </a:rPr>
              <a:t>Ak</a:t>
            </a:r>
            <a:r>
              <a:rPr lang="sk-SK" sz="3200" i="1" dirty="0">
                <a:effectLst/>
              </a:rPr>
              <a:t>é finančné výsledky musíme dosiahnuť, aby sme uspokojili akcionárov</a:t>
            </a:r>
            <a:r>
              <a:rPr lang="sk-SK" sz="3200" dirty="0">
                <a:effectLst/>
              </a:rPr>
              <a:t>?“.</a:t>
            </a:r>
          </a:p>
          <a:p>
            <a:endParaRPr lang="sk-SK" dirty="0">
              <a:effectLst/>
            </a:endParaRPr>
          </a:p>
          <a:p>
            <a:r>
              <a:rPr lang="sk-SK" dirty="0">
                <a:effectLst/>
              </a:rPr>
              <a:t>Ukazovatele zisku</a:t>
            </a:r>
          </a:p>
          <a:p>
            <a:r>
              <a:rPr lang="sk-SK" dirty="0">
                <a:effectLst/>
              </a:rPr>
              <a:t>Nárast cien akcií organizácie</a:t>
            </a:r>
          </a:p>
          <a:p>
            <a:r>
              <a:rPr lang="sk-SK" dirty="0">
                <a:effectLst/>
              </a:rPr>
              <a:t>Výška cash </a:t>
            </a:r>
            <a:r>
              <a:rPr lang="sk-SK" dirty="0" err="1">
                <a:effectLst/>
              </a:rPr>
              <a:t>flow</a:t>
            </a:r>
            <a:endParaRPr lang="sk-SK" dirty="0">
              <a:effectLst/>
            </a:endParaRPr>
          </a:p>
          <a:p>
            <a:r>
              <a:rPr lang="sk-SK" dirty="0">
                <a:effectLst/>
              </a:rPr>
              <a:t>Nárast tržieb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824551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C3D9BD5-A493-4B97-963D-60135D533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F759AF4-E342-4E60-8A32-C44A328F2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ln w="15875" cap="sq" cmpd="sng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2CD9E5F-77C9-408D-B102-8EDAE08F2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43" y="1023257"/>
            <a:ext cx="3722363" cy="4570457"/>
          </a:xfrm>
          <a:effectLst/>
        </p:spPr>
        <p:txBody>
          <a:bodyPr>
            <a:normAutofit/>
          </a:bodyPr>
          <a:lstStyle/>
          <a:p>
            <a:pPr algn="l"/>
            <a:r>
              <a:rPr lang="sk-SK" dirty="0"/>
              <a:t>2. Zákaznícka perspektíva</a:t>
            </a:r>
            <a:endParaRPr lang="sk-SK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49B2805-6469-407A-A68A-BB85AC8A8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68371" y="2057399"/>
            <a:ext cx="0" cy="2743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829565B-2577-4DD7-B680-F1BF88E70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2560" y="1023257"/>
            <a:ext cx="6025645" cy="4570457"/>
          </a:xfrm>
          <a:effectLst/>
        </p:spPr>
        <p:txBody>
          <a:bodyPr anchor="ctr">
            <a:normAutofit/>
          </a:bodyPr>
          <a:lstStyle/>
          <a:p>
            <a:r>
              <a:rPr lang="sk-SK" sz="3200" dirty="0">
                <a:effectLst/>
              </a:rPr>
              <a:t>,,</a:t>
            </a:r>
            <a:r>
              <a:rPr lang="sk-SK" sz="3200" i="1" dirty="0">
                <a:effectLst/>
              </a:rPr>
              <a:t>Ktoré zákaznícke potreby musíme uspokojiť, aby sme dosiahli stanovené finančné ciele</a:t>
            </a:r>
            <a:r>
              <a:rPr lang="sk-SK" sz="3200" dirty="0">
                <a:effectLst/>
              </a:rPr>
              <a:t>?“</a:t>
            </a:r>
          </a:p>
          <a:p>
            <a:endParaRPr lang="sk-SK" dirty="0">
              <a:effectLst/>
            </a:endParaRPr>
          </a:p>
          <a:p>
            <a:r>
              <a:rPr lang="sk-SK" dirty="0">
                <a:effectLst/>
              </a:rPr>
              <a:t>Počet nových zákazníkov</a:t>
            </a:r>
          </a:p>
          <a:p>
            <a:r>
              <a:rPr lang="sk-SK" dirty="0">
                <a:effectLst/>
              </a:rPr>
              <a:t>Nárast spokojnosti zákazníkov</a:t>
            </a:r>
          </a:p>
          <a:p>
            <a:r>
              <a:rPr lang="sk-SK" dirty="0">
                <a:effectLst/>
              </a:rPr>
              <a:t>Lojálnosť zákazníkov</a:t>
            </a:r>
          </a:p>
          <a:p>
            <a:r>
              <a:rPr lang="sk-SK" dirty="0">
                <a:effectLst/>
              </a:rPr>
              <a:t>Pokles reklamácií a zlepšovanie služieb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4845733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C3D9BD5-A493-4B97-963D-60135D533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F759AF4-E342-4E60-8A32-C44A328F2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ln w="15875" cap="sq" cmpd="sng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AB72675-49F8-449B-810B-B0F054F07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43" y="1023257"/>
            <a:ext cx="3732902" cy="4570457"/>
          </a:xfrm>
          <a:effectLst/>
        </p:spPr>
        <p:txBody>
          <a:bodyPr>
            <a:normAutofit/>
          </a:bodyPr>
          <a:lstStyle/>
          <a:p>
            <a:pPr algn="l"/>
            <a:r>
              <a:rPr lang="sk-SK" dirty="0"/>
              <a:t>3. Perspektíva interných procesov</a:t>
            </a:r>
            <a:endParaRPr lang="sk-SK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49B2805-6469-407A-A68A-BB85AC8A8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68371" y="2057399"/>
            <a:ext cx="0" cy="2743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9C971230-435F-4726-8C93-980B4FCFB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2560" y="1023257"/>
            <a:ext cx="6025645" cy="4570457"/>
          </a:xfrm>
          <a:effectLst/>
        </p:spPr>
        <p:txBody>
          <a:bodyPr anchor="ctr">
            <a:normAutofit/>
          </a:bodyPr>
          <a:lstStyle/>
          <a:p>
            <a:r>
              <a:rPr lang="sk-SK" sz="3200" dirty="0">
                <a:effectLst/>
              </a:rPr>
              <a:t>,,</a:t>
            </a:r>
            <a:r>
              <a:rPr lang="sk-SK" sz="3200" i="1" dirty="0">
                <a:effectLst/>
              </a:rPr>
              <a:t>Aby sme uspokojili našich akcionárov a zákazníkov, ktoré podnikové procesy musíme zdokonaliť?</a:t>
            </a:r>
            <a:r>
              <a:rPr lang="sk-SK" sz="3200" dirty="0">
                <a:effectLst/>
              </a:rPr>
              <a:t>“</a:t>
            </a:r>
          </a:p>
          <a:p>
            <a:endParaRPr lang="sk-SK" dirty="0">
              <a:effectLst/>
            </a:endParaRPr>
          </a:p>
          <a:p>
            <a:r>
              <a:rPr lang="sk-SK" dirty="0"/>
              <a:t>Ukazovatele zvýšenia produktivity</a:t>
            </a:r>
          </a:p>
          <a:p>
            <a:r>
              <a:rPr lang="sk-SK" dirty="0"/>
              <a:t>Ukazovatele zásob</a:t>
            </a:r>
          </a:p>
          <a:p>
            <a:r>
              <a:rPr lang="sk-SK" dirty="0"/>
              <a:t>Trvanie vývoja produktu</a:t>
            </a:r>
          </a:p>
          <a:p>
            <a:r>
              <a:rPr lang="sk-SK" dirty="0"/>
              <a:t>Možnosti IT technológií</a:t>
            </a:r>
          </a:p>
        </p:txBody>
      </p:sp>
    </p:spTree>
    <p:extLst>
      <p:ext uri="{BB962C8B-B14F-4D97-AF65-F5344CB8AC3E}">
        <p14:creationId xmlns:p14="http://schemas.microsoft.com/office/powerpoint/2010/main" val="7072490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C3D9BD5-A493-4B97-963D-60135D533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F759AF4-E342-4E60-8A32-C44A328F2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ln w="15875" cap="sq" cmpd="sng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252DB44-04DD-4C5B-A881-4F402D77B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43" y="1023257"/>
            <a:ext cx="3732902" cy="4570457"/>
          </a:xfrm>
          <a:effectLst/>
        </p:spPr>
        <p:txBody>
          <a:bodyPr>
            <a:normAutofit/>
          </a:bodyPr>
          <a:lstStyle/>
          <a:p>
            <a:pPr algn="l"/>
            <a:r>
              <a:rPr lang="sk-SK" dirty="0"/>
              <a:t>4. Perspektíva učenia sa a rastu</a:t>
            </a:r>
            <a:endParaRPr lang="sk-SK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49B2805-6469-407A-A68A-BB85AC8A8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68371" y="2057399"/>
            <a:ext cx="0" cy="2743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B123452C-2734-4C5E-8E27-612D046F8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2560" y="1023257"/>
            <a:ext cx="6025645" cy="4570457"/>
          </a:xfrm>
          <a:effectLst/>
        </p:spPr>
        <p:txBody>
          <a:bodyPr anchor="ctr">
            <a:normAutofit/>
          </a:bodyPr>
          <a:lstStyle/>
          <a:p>
            <a:r>
              <a:rPr lang="sk-SK" sz="3200" dirty="0">
                <a:effectLst/>
              </a:rPr>
              <a:t>,,</a:t>
            </a:r>
            <a:r>
              <a:rPr lang="sk-SK" sz="3200" i="1" dirty="0">
                <a:effectLst/>
              </a:rPr>
              <a:t>Ako sa naučiť inovovať, aby sme efektívne dosahovali ciele?</a:t>
            </a:r>
            <a:r>
              <a:rPr lang="sk-SK" sz="3200" dirty="0">
                <a:effectLst/>
              </a:rPr>
              <a:t>“</a:t>
            </a:r>
          </a:p>
          <a:p>
            <a:endParaRPr lang="sk-SK" sz="3200" dirty="0">
              <a:effectLst/>
            </a:endParaRPr>
          </a:p>
          <a:p>
            <a:r>
              <a:rPr lang="sk-SK" sz="2400" dirty="0">
                <a:effectLst/>
              </a:rPr>
              <a:t>Zlepšovanie našich zručností</a:t>
            </a:r>
          </a:p>
          <a:p>
            <a:r>
              <a:rPr lang="sk-SK" sz="2400" dirty="0">
                <a:effectLst/>
              </a:rPr>
              <a:t>Akceptovanie inovatívnych názorov</a:t>
            </a:r>
          </a:p>
          <a:p>
            <a:r>
              <a:rPr lang="sk-SK" sz="2400" dirty="0"/>
              <a:t>Zlepšenie efektívnosti vzdelávania sa</a:t>
            </a:r>
          </a:p>
        </p:txBody>
      </p:sp>
    </p:spTree>
    <p:extLst>
      <p:ext uri="{BB962C8B-B14F-4D97-AF65-F5344CB8AC3E}">
        <p14:creationId xmlns:p14="http://schemas.microsoft.com/office/powerpoint/2010/main" val="2206711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FD86CC1-0667-4864-A061-DE7D833AA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4" name="Obrázok 3" descr="Obrázok, na ktorom je snímka obrazovky&#10;&#10;Automaticky generovaný popis">
            <a:extLst>
              <a:ext uri="{FF2B5EF4-FFF2-40B4-BE49-F238E27FC236}">
                <a16:creationId xmlns:a16="http://schemas.microsoft.com/office/drawing/2014/main" id="{0AF7DDC6-0732-4738-8891-4A7C308076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449" y="297005"/>
            <a:ext cx="9416454" cy="626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53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496229B-1D61-45C8-BED9-63CF1608A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Nevýhody BSC</a:t>
            </a:r>
          </a:p>
        </p:txBody>
      </p:sp>
      <p:sp>
        <p:nvSpPr>
          <p:cNvPr id="3" name="Obdĺžnik 2">
            <a:extLst>
              <a:ext uri="{FF2B5EF4-FFF2-40B4-BE49-F238E27FC236}">
                <a16:creationId xmlns:a16="http://schemas.microsoft.com/office/drawing/2014/main" id="{79607FA1-0314-4D47-AF11-340E680ABF75}"/>
              </a:ext>
            </a:extLst>
          </p:cNvPr>
          <p:cNvSpPr/>
          <p:nvPr/>
        </p:nvSpPr>
        <p:spPr>
          <a:xfrm>
            <a:off x="622400" y="1987275"/>
            <a:ext cx="608968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400" dirty="0"/>
              <a:t>Aby bola úspešná, vyžaduje silnú podporu vedenia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400" dirty="0"/>
              <a:t>Zber a analýza údajov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400" dirty="0"/>
              <a:t>Drahé a časovo náročné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400" dirty="0"/>
              <a:t>Z dlhodobého hľadiska by takýto prístup vystavil organizáciu skôr či neskôr kríze.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332426A3-1307-476E-9353-94BF531C3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273" y="3381757"/>
            <a:ext cx="5029200" cy="321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313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86D4A05-AFD9-4D13-98E7-B23E4C9D7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5339127-B05F-4321-A726-6FF1C0FDE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Ďakujem za pozornosť</a:t>
            </a:r>
          </a:p>
        </p:txBody>
      </p:sp>
      <p:pic>
        <p:nvPicPr>
          <p:cNvPr id="6" name="Obrázok 5" descr="Obrázok, na ktorom je mačkovitá šelma, podlaha, vnútri, sedenie&#10;&#10;Automaticky generovaný popis">
            <a:extLst>
              <a:ext uri="{FF2B5EF4-FFF2-40B4-BE49-F238E27FC236}">
                <a16:creationId xmlns:a16="http://schemas.microsoft.com/office/drawing/2014/main" id="{7DC63326-9A6C-4055-9A2C-230A188B5C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401" y="643463"/>
            <a:ext cx="6695860" cy="376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433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lokTextu 1">
            <a:extLst>
              <a:ext uri="{FF2B5EF4-FFF2-40B4-BE49-F238E27FC236}">
                <a16:creationId xmlns:a16="http://schemas.microsoft.com/office/drawing/2014/main" id="{40C7199F-92C5-40A0-9D1C-F11956E125CF}"/>
              </a:ext>
            </a:extLst>
          </p:cNvPr>
          <p:cNvSpPr txBox="1"/>
          <p:nvPr/>
        </p:nvSpPr>
        <p:spPr>
          <a:xfrm>
            <a:off x="1859280" y="1036320"/>
            <a:ext cx="20136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4000" dirty="0"/>
              <a:t>OBSAH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7012144C-8D05-4B39-97D1-44A1C438B747}"/>
              </a:ext>
            </a:extLst>
          </p:cNvPr>
          <p:cNvSpPr txBox="1"/>
          <p:nvPr/>
        </p:nvSpPr>
        <p:spPr>
          <a:xfrm>
            <a:off x="1264920" y="2377440"/>
            <a:ext cx="931178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000" dirty="0"/>
              <a:t>TRADIČNÝ PRÍSTUP K DOSIAHNUTIU CIEĽOV V ORGANIZÁCIÍ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k-SK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sk-SK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000" dirty="0"/>
              <a:t>ALTERNATÍVNE PRÍSTUPY K DOSIAHNUTIU CIEĽOV V ORGANIZÁCIÍ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sk-SK" sz="2000" dirty="0"/>
              <a:t>MBO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sk-SK" sz="2000" dirty="0"/>
              <a:t>BSC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k-SK" dirty="0"/>
          </a:p>
        </p:txBody>
      </p:sp>
      <p:sp>
        <p:nvSpPr>
          <p:cNvPr id="4" name="BlokTextu 3">
            <a:extLst>
              <a:ext uri="{FF2B5EF4-FFF2-40B4-BE49-F238E27FC236}">
                <a16:creationId xmlns:a16="http://schemas.microsoft.com/office/drawing/2014/main" id="{3201F754-1004-4D64-A6A4-769617B1E977}"/>
              </a:ext>
            </a:extLst>
          </p:cNvPr>
          <p:cNvSpPr txBox="1"/>
          <p:nvPr/>
        </p:nvSpPr>
        <p:spPr>
          <a:xfrm>
            <a:off x="1264920" y="4767942"/>
            <a:ext cx="5172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/>
              <a:t>VÝHODY, NEVÝHODY, IMPLEMENTÁCIA</a:t>
            </a:r>
          </a:p>
        </p:txBody>
      </p:sp>
    </p:spTree>
    <p:extLst>
      <p:ext uri="{BB962C8B-B14F-4D97-AF65-F5344CB8AC3E}">
        <p14:creationId xmlns:p14="http://schemas.microsoft.com/office/powerpoint/2010/main" val="3564399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lokTextu 1">
            <a:extLst>
              <a:ext uri="{FF2B5EF4-FFF2-40B4-BE49-F238E27FC236}">
                <a16:creationId xmlns:a16="http://schemas.microsoft.com/office/drawing/2014/main" id="{42ED3F52-E0BF-4F97-9698-20955A644604}"/>
              </a:ext>
            </a:extLst>
          </p:cNvPr>
          <p:cNvSpPr txBox="1"/>
          <p:nvPr/>
        </p:nvSpPr>
        <p:spPr>
          <a:xfrm>
            <a:off x="1436915" y="513184"/>
            <a:ext cx="9760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2400" dirty="0"/>
              <a:t>TRADIČNÝ PRÍSTUP K DOSIAHNUTIU CIEĽOV V ORGANIZÁCIÍ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103F19D7-5B2F-4456-8589-E66F4A524B07}"/>
              </a:ext>
            </a:extLst>
          </p:cNvPr>
          <p:cNvSpPr txBox="1"/>
          <p:nvPr/>
        </p:nvSpPr>
        <p:spPr>
          <a:xfrm>
            <a:off x="3956180" y="1362269"/>
            <a:ext cx="36738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3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Vedenie organizácie</a:t>
            </a:r>
          </a:p>
        </p:txBody>
      </p:sp>
      <p:sp>
        <p:nvSpPr>
          <p:cNvPr id="4" name="BlokTextu 3">
            <a:extLst>
              <a:ext uri="{FF2B5EF4-FFF2-40B4-BE49-F238E27FC236}">
                <a16:creationId xmlns:a16="http://schemas.microsoft.com/office/drawing/2014/main" id="{27BA7029-A582-4EFE-B80F-7A76A224DE11}"/>
              </a:ext>
            </a:extLst>
          </p:cNvPr>
          <p:cNvSpPr txBox="1"/>
          <p:nvPr/>
        </p:nvSpPr>
        <p:spPr>
          <a:xfrm>
            <a:off x="4593405" y="2799100"/>
            <a:ext cx="2399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2800" dirty="0"/>
              <a:t>Menšie divízie</a:t>
            </a:r>
          </a:p>
        </p:txBody>
      </p:sp>
      <p:sp>
        <p:nvSpPr>
          <p:cNvPr id="5" name="BlokTextu 4">
            <a:extLst>
              <a:ext uri="{FF2B5EF4-FFF2-40B4-BE49-F238E27FC236}">
                <a16:creationId xmlns:a16="http://schemas.microsoft.com/office/drawing/2014/main" id="{E7F34454-53A0-4515-A6A1-3446399895D0}"/>
              </a:ext>
            </a:extLst>
          </p:cNvPr>
          <p:cNvSpPr txBox="1"/>
          <p:nvPr/>
        </p:nvSpPr>
        <p:spPr>
          <a:xfrm>
            <a:off x="2814007" y="4697596"/>
            <a:ext cx="20126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3200" dirty="0"/>
              <a:t>Prevádzky</a:t>
            </a:r>
          </a:p>
        </p:txBody>
      </p:sp>
      <p:sp>
        <p:nvSpPr>
          <p:cNvPr id="6" name="BlokTextu 5">
            <a:extLst>
              <a:ext uri="{FF2B5EF4-FFF2-40B4-BE49-F238E27FC236}">
                <a16:creationId xmlns:a16="http://schemas.microsoft.com/office/drawing/2014/main" id="{AA5C1E94-2DD1-493C-A25A-C16CAA2D29DE}"/>
              </a:ext>
            </a:extLst>
          </p:cNvPr>
          <p:cNvSpPr txBox="1"/>
          <p:nvPr/>
        </p:nvSpPr>
        <p:spPr>
          <a:xfrm>
            <a:off x="7145180" y="4697596"/>
            <a:ext cx="1984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3200" dirty="0"/>
              <a:t>Oddelenia</a:t>
            </a:r>
          </a:p>
        </p:txBody>
      </p:sp>
      <p:cxnSp>
        <p:nvCxnSpPr>
          <p:cNvPr id="8" name="Rovná spojovacia šípka 7">
            <a:extLst>
              <a:ext uri="{FF2B5EF4-FFF2-40B4-BE49-F238E27FC236}">
                <a16:creationId xmlns:a16="http://schemas.microsoft.com/office/drawing/2014/main" id="{281C28DD-D115-4FB8-AEC6-F4CFCFC098E8}"/>
              </a:ext>
            </a:extLst>
          </p:cNvPr>
          <p:cNvCxnSpPr>
            <a:stCxn id="3" idx="2"/>
            <a:endCxn id="4" idx="0"/>
          </p:cNvCxnSpPr>
          <p:nvPr/>
        </p:nvCxnSpPr>
        <p:spPr>
          <a:xfrm>
            <a:off x="5793093" y="1947044"/>
            <a:ext cx="0" cy="8520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Rovná spojovacia šípka 10">
            <a:extLst>
              <a:ext uri="{FF2B5EF4-FFF2-40B4-BE49-F238E27FC236}">
                <a16:creationId xmlns:a16="http://schemas.microsoft.com/office/drawing/2014/main" id="{1A3A6324-492B-4354-B0B7-381C135C422F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3820341" y="3322320"/>
            <a:ext cx="1972752" cy="13752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ovná spojovacia šípka 12">
            <a:extLst>
              <a:ext uri="{FF2B5EF4-FFF2-40B4-BE49-F238E27FC236}">
                <a16:creationId xmlns:a16="http://schemas.microsoft.com/office/drawing/2014/main" id="{1A5F537E-B5E2-41BD-9102-17462CB8FAFE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5793093" y="3322320"/>
            <a:ext cx="2344507" cy="13752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ovná spojovacia šípka 14">
            <a:extLst>
              <a:ext uri="{FF2B5EF4-FFF2-40B4-BE49-F238E27FC236}">
                <a16:creationId xmlns:a16="http://schemas.microsoft.com/office/drawing/2014/main" id="{327187E2-C1DA-4A57-A04E-E4C6451F4403}"/>
              </a:ext>
            </a:extLst>
          </p:cNvPr>
          <p:cNvCxnSpPr/>
          <p:nvPr/>
        </p:nvCxnSpPr>
        <p:spPr>
          <a:xfrm>
            <a:off x="1436915" y="1761336"/>
            <a:ext cx="0" cy="3335327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BlokTextu 15">
            <a:extLst>
              <a:ext uri="{FF2B5EF4-FFF2-40B4-BE49-F238E27FC236}">
                <a16:creationId xmlns:a16="http://schemas.microsoft.com/office/drawing/2014/main" id="{8052ABD0-1627-4B03-B57E-20AF160838AB}"/>
              </a:ext>
            </a:extLst>
          </p:cNvPr>
          <p:cNvSpPr txBox="1"/>
          <p:nvPr/>
        </p:nvSpPr>
        <p:spPr>
          <a:xfrm>
            <a:off x="571410" y="6102607"/>
            <a:ext cx="11049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V podstate ide o prerozdelenie cieľov odhora smerom dole, tak aby sa všetky ciele prerozdelili v celej organizácií</a:t>
            </a:r>
          </a:p>
        </p:txBody>
      </p:sp>
    </p:spTree>
    <p:extLst>
      <p:ext uri="{BB962C8B-B14F-4D97-AF65-F5344CB8AC3E}">
        <p14:creationId xmlns:p14="http://schemas.microsoft.com/office/powerpoint/2010/main" val="3806481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lokTextu 1">
            <a:extLst>
              <a:ext uri="{FF2B5EF4-FFF2-40B4-BE49-F238E27FC236}">
                <a16:creationId xmlns:a16="http://schemas.microsoft.com/office/drawing/2014/main" id="{3CF8F29D-7F75-4EE4-81E6-754A5A8D09CA}"/>
              </a:ext>
            </a:extLst>
          </p:cNvPr>
          <p:cNvSpPr txBox="1"/>
          <p:nvPr/>
        </p:nvSpPr>
        <p:spPr>
          <a:xfrm>
            <a:off x="5448226" y="548640"/>
            <a:ext cx="12955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3600" dirty="0"/>
              <a:t>MBO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0E5C55D5-E2EA-48E0-BBD3-865F50DE6C5A}"/>
              </a:ext>
            </a:extLst>
          </p:cNvPr>
          <p:cNvSpPr txBox="1"/>
          <p:nvPr/>
        </p:nvSpPr>
        <p:spPr>
          <a:xfrm>
            <a:off x="881292" y="1610945"/>
            <a:ext cx="795955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800" dirty="0"/>
              <a:t>(Management by </a:t>
            </a:r>
            <a:r>
              <a:rPr lang="sk-SK" sz="2800" dirty="0" err="1"/>
              <a:t>objects</a:t>
            </a:r>
            <a:r>
              <a:rPr lang="sk-SK" sz="28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800" dirty="0"/>
              <a:t>Manažment podľa cieľov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800" dirty="0"/>
              <a:t>P. </a:t>
            </a:r>
            <a:r>
              <a:rPr lang="sk-SK" sz="2800" dirty="0" err="1"/>
              <a:t>Drucker</a:t>
            </a:r>
            <a:r>
              <a:rPr lang="sk-SK" sz="2800" dirty="0"/>
              <a:t> – </a:t>
            </a:r>
            <a:r>
              <a:rPr lang="sk-SK" sz="2800" dirty="0" err="1"/>
              <a:t>The</a:t>
            </a:r>
            <a:r>
              <a:rPr lang="sk-SK" sz="2800" dirty="0"/>
              <a:t> </a:t>
            </a:r>
            <a:r>
              <a:rPr lang="sk-SK" sz="2800" dirty="0" err="1"/>
              <a:t>Practice</a:t>
            </a:r>
            <a:r>
              <a:rPr lang="sk-SK" sz="2800" dirty="0"/>
              <a:t> of Management (1954)</a:t>
            </a:r>
          </a:p>
        </p:txBody>
      </p:sp>
      <p:pic>
        <p:nvPicPr>
          <p:cNvPr id="5" name="Obrázok 4" descr="Obrázok, na ktorom je muž, osoba, oblek, kravata&#10;&#10;Automaticky generovaný popis">
            <a:extLst>
              <a:ext uri="{FF2B5EF4-FFF2-40B4-BE49-F238E27FC236}">
                <a16:creationId xmlns:a16="http://schemas.microsoft.com/office/drawing/2014/main" id="{B6A98B5E-F316-48B3-AACA-B089CCBF7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3411915"/>
            <a:ext cx="5713250" cy="3213703"/>
          </a:xfrm>
          <a:prstGeom prst="rect">
            <a:avLst/>
          </a:prstGeom>
        </p:spPr>
      </p:pic>
      <p:sp>
        <p:nvSpPr>
          <p:cNvPr id="6" name="BlokTextu 5">
            <a:extLst>
              <a:ext uri="{FF2B5EF4-FFF2-40B4-BE49-F238E27FC236}">
                <a16:creationId xmlns:a16="http://schemas.microsoft.com/office/drawing/2014/main" id="{5A3F5970-FB01-45F3-88E7-8A37528A4BFB}"/>
              </a:ext>
            </a:extLst>
          </p:cNvPr>
          <p:cNvSpPr txBox="1"/>
          <p:nvPr/>
        </p:nvSpPr>
        <p:spPr>
          <a:xfrm>
            <a:off x="518686" y="5407572"/>
            <a:ext cx="54361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k-SK" sz="3200" dirty="0"/>
              <a:t>Sformulované v 8 krokoch. </a:t>
            </a:r>
          </a:p>
        </p:txBody>
      </p:sp>
    </p:spTree>
    <p:extLst>
      <p:ext uri="{BB962C8B-B14F-4D97-AF65-F5344CB8AC3E}">
        <p14:creationId xmlns:p14="http://schemas.microsoft.com/office/powerpoint/2010/main" val="1955623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9B0C6C2-098B-457A-9155-818C8B9A2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630620"/>
            <a:ext cx="10353762" cy="1257300"/>
          </a:xfrm>
        </p:spPr>
        <p:txBody>
          <a:bodyPr/>
          <a:lstStyle/>
          <a:p>
            <a:r>
              <a:rPr lang="sk-SK" dirty="0"/>
              <a:t>Typické kroky procesu MBO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4B657AC1-D822-47F5-9565-7A1B4AEE3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7" y="1887920"/>
            <a:ext cx="11666483" cy="5253859"/>
          </a:xfrm>
        </p:spPr>
        <p:txBody>
          <a:bodyPr/>
          <a:lstStyle/>
          <a:p>
            <a:r>
              <a:rPr lang="sk-SK" sz="2400" dirty="0"/>
              <a:t>Sformulovanie celkových cieľov organizácie majiteľmi alebo vrcholovým manažmentom.</a:t>
            </a:r>
          </a:p>
          <a:p>
            <a:r>
              <a:rPr lang="sk-SK" sz="2400" dirty="0"/>
              <a:t>Vrcholový manažment sa rozhodne určiť hlavné ciele organizačným jednotkám, ale v </a:t>
            </a:r>
            <a:r>
              <a:rPr lang="sk-SK" sz="2400" u="sng" dirty="0"/>
              <a:t>spolupráci s manažérmi týchto divízií</a:t>
            </a:r>
            <a:r>
              <a:rPr lang="sk-SK" sz="2400" dirty="0"/>
              <a:t>.</a:t>
            </a:r>
          </a:p>
          <a:p>
            <a:r>
              <a:rPr lang="sk-SK" sz="2400" dirty="0"/>
              <a:t>Manažéri divízií vypracujú a stanovia ciele podriadeným jednotkám (oddeleniam, prevádzkam), </a:t>
            </a:r>
            <a:r>
              <a:rPr lang="sk-SK" sz="2400" u="sng" dirty="0"/>
              <a:t>ale v spolupráci s vedúcimi týchto jednotiek</a:t>
            </a:r>
            <a:r>
              <a:rPr lang="sk-SK" sz="2400" dirty="0"/>
              <a:t>.</a:t>
            </a:r>
          </a:p>
          <a:p>
            <a:r>
              <a:rPr lang="sk-SK" sz="2400" dirty="0"/>
              <a:t>Vedúci oddelení vypracujú a stanovia špecifické ciele </a:t>
            </a:r>
            <a:r>
              <a:rPr lang="sk-SK" sz="2400" u="sng" dirty="0"/>
              <a:t>v spolupráci so všetkým zamestnancami</a:t>
            </a:r>
            <a:r>
              <a:rPr lang="sk-SK" u="sng" dirty="0"/>
              <a:t>.</a:t>
            </a:r>
          </a:p>
          <a:p>
            <a:pPr marL="36900" indent="0">
              <a:buNone/>
            </a:pPr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28273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67EABDC-E0A7-46EC-99B6-7574B7832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56A1328D-8302-45AB-B92E-26CD39A58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3" y="1830114"/>
            <a:ext cx="10353762" cy="3714749"/>
          </a:xfrm>
        </p:spPr>
        <p:txBody>
          <a:bodyPr>
            <a:normAutofit/>
          </a:bodyPr>
          <a:lstStyle/>
          <a:p>
            <a:r>
              <a:rPr lang="sk-SK" sz="2400" dirty="0"/>
              <a:t>Vedúci oddelení a podriadení vypracujú a odsúhlasia </a:t>
            </a:r>
            <a:r>
              <a:rPr lang="sk-SK" sz="2400" u="sng" dirty="0"/>
              <a:t>individuálne</a:t>
            </a:r>
            <a:r>
              <a:rPr lang="sk-SK" sz="2400" dirty="0"/>
              <a:t> plány zamestnancov, v ktorých sa stanoví ako sa určené ciele dosiahnu.</a:t>
            </a:r>
          </a:p>
          <a:p>
            <a:r>
              <a:rPr lang="sk-SK" sz="2400" dirty="0"/>
              <a:t>Implementácia plánov.</a:t>
            </a:r>
          </a:p>
          <a:p>
            <a:r>
              <a:rPr lang="sk-SK" sz="2400" dirty="0"/>
              <a:t>Vzájomná kontrola oddelení pomocou spätnej väzby, aby sa vedeli medzi sebou kontrolovať a vytvoriť korekcie a aktivity smerom k dosiahnutiu cieľov.</a:t>
            </a:r>
          </a:p>
          <a:p>
            <a:r>
              <a:rPr lang="sk-SK" sz="2400" dirty="0"/>
              <a:t>Za dosiahnuté ciele sa získavajú odmeny, ktoré sa zakladajú na pracovných výsledkoch jednotlivých oddielov.</a:t>
            </a:r>
          </a:p>
        </p:txBody>
      </p:sp>
    </p:spTree>
    <p:extLst>
      <p:ext uri="{BB962C8B-B14F-4D97-AF65-F5344CB8AC3E}">
        <p14:creationId xmlns:p14="http://schemas.microsoft.com/office/powerpoint/2010/main" val="880464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48C874E7-7CF6-47D2-BCD0-09FD8703B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65196"/>
            <a:ext cx="3153952" cy="1329769"/>
          </a:xfrm>
        </p:spPr>
        <p:txBody>
          <a:bodyPr>
            <a:normAutofit/>
          </a:bodyPr>
          <a:lstStyle/>
          <a:p>
            <a:pPr algn="l"/>
            <a:r>
              <a:rPr lang="sk-SK" sz="2800"/>
              <a:t>Výhody MBO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95E0318D-BEB8-49EC-AF68-A45479C35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6" y="2450353"/>
            <a:ext cx="3153952" cy="334084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sk-SK" sz="1800" dirty="0"/>
              <a:t>Interaktívny </a:t>
            </a:r>
          </a:p>
          <a:p>
            <a:pPr>
              <a:lnSpc>
                <a:spcPct val="90000"/>
              </a:lnSpc>
            </a:pPr>
            <a:r>
              <a:rPr lang="sk-SK" sz="1800" dirty="0"/>
              <a:t>Participatívny </a:t>
            </a:r>
          </a:p>
          <a:p>
            <a:pPr>
              <a:lnSpc>
                <a:spcPct val="90000"/>
              </a:lnSpc>
            </a:pPr>
            <a:r>
              <a:rPr lang="sk-SK" sz="1800" dirty="0"/>
              <a:t>Stanovenie reálnych a splniteľných cieľov</a:t>
            </a:r>
          </a:p>
          <a:p>
            <a:pPr>
              <a:lnSpc>
                <a:spcPct val="90000"/>
              </a:lnSpc>
            </a:pPr>
            <a:r>
              <a:rPr lang="sk-SK" sz="1800" dirty="0"/>
              <a:t>Vzájomná spolupráca</a:t>
            </a:r>
          </a:p>
          <a:p>
            <a:pPr>
              <a:lnSpc>
                <a:spcPct val="90000"/>
              </a:lnSpc>
            </a:pPr>
            <a:r>
              <a:rPr lang="sk-SK" sz="1800" dirty="0"/>
              <a:t>Iniciatíva zo strany zamestnancov</a:t>
            </a:r>
          </a:p>
          <a:p>
            <a:pPr>
              <a:lnSpc>
                <a:spcPct val="90000"/>
              </a:lnSpc>
            </a:pPr>
            <a:r>
              <a:rPr lang="sk-SK" sz="1800" dirty="0"/>
              <a:t>Väčšia motivácia</a:t>
            </a:r>
          </a:p>
          <a:p>
            <a:pPr>
              <a:lnSpc>
                <a:spcPct val="90000"/>
              </a:lnSpc>
            </a:pPr>
            <a:r>
              <a:rPr lang="sk-SK" sz="1800" dirty="0"/>
              <a:t>Kladný vzťah k úlohám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EF75C5D-2BA1-43DF-A7EA-02C7DEC12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965196"/>
            <a:ext cx="6581364" cy="4781641"/>
          </a:xfrm>
          <a:prstGeom prst="rect">
            <a:avLst/>
          </a:prstGeom>
          <a:solidFill>
            <a:schemeClr val="tx1"/>
          </a:solidFill>
          <a:ln w="190500">
            <a:solidFill>
              <a:srgbClr val="FFFFFF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A824D0-FF03-44DE-AC88-A55AFAA59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63782" y="1655428"/>
            <a:ext cx="6197071" cy="3547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687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8410711-143E-4112-94F5-505DD9554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43465"/>
            <a:ext cx="3382638" cy="137060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000"/>
              <a:t>Nevýhody MBO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A290E882-AF4E-4C47-A8A1-0A04CCEB7800}"/>
              </a:ext>
            </a:extLst>
          </p:cNvPr>
          <p:cNvSpPr txBox="1"/>
          <p:nvPr/>
        </p:nvSpPr>
        <p:spPr>
          <a:xfrm>
            <a:off x="811958" y="2014070"/>
            <a:ext cx="4027855" cy="354404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Nedostatok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podpory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vrcholového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manažmentu</a:t>
            </a:r>
            <a:endParaRPr lang="en-US" sz="2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Zlostný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postoj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podriadených</a:t>
            </a:r>
            <a:endParaRPr lang="en-US" sz="2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Ťažkosti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s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vyčíslením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cieľov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a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cieľov</a:t>
            </a:r>
            <a:endParaRPr lang="en-US" sz="2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Dôraz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na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krátkodobé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ciele</a:t>
            </a:r>
            <a:endParaRPr lang="en-US" sz="2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Nedostatok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kontroly</a:t>
            </a:r>
            <a:endParaRPr lang="en-US" sz="2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b="1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pic>
        <p:nvPicPr>
          <p:cNvPr id="5" name="Obrázok 4" descr="Obrázok, na ktorom je mačkovitá šelma, zviera, cicavec, pozeranie&#10;&#10;Automaticky generovaný popis">
            <a:extLst>
              <a:ext uri="{FF2B5EF4-FFF2-40B4-BE49-F238E27FC236}">
                <a16:creationId xmlns:a16="http://schemas.microsoft.com/office/drawing/2014/main" id="{E1B6231F-4415-4B0D-9460-E7F1D7A072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771" y="963737"/>
            <a:ext cx="5214979" cy="493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94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9FAD378-751A-44FD-9019-497920C07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43465"/>
            <a:ext cx="3382638" cy="137060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000"/>
              <a:t>BSC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F4BA2DA9-1AB6-4D3C-9F87-4CC10B733EDC}"/>
              </a:ext>
            </a:extLst>
          </p:cNvPr>
          <p:cNvSpPr txBox="1"/>
          <p:nvPr/>
        </p:nvSpPr>
        <p:spPr>
          <a:xfrm>
            <a:off x="112786" y="2256080"/>
            <a:ext cx="5135371" cy="3544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Courier New" panose="02070309020205020404" pitchFamily="49" charset="0"/>
              <a:buChar char="o"/>
            </a:pP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Autori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: R. S. Kaplan a D. P. Norton</a:t>
            </a:r>
            <a:endParaRPr lang="sk-SK" sz="2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Courier New" panose="02070309020205020404" pitchFamily="49" charset="0"/>
              <a:buChar char="o"/>
            </a:pPr>
            <a:r>
              <a:rPr lang="sk-SK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Systém ukazovateľov v </a:t>
            </a:r>
            <a:r>
              <a:rPr lang="sk-SK" sz="2400" u="sng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4 perspektívach</a:t>
            </a:r>
            <a:r>
              <a:rPr lang="sk-SK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:</a:t>
            </a:r>
          </a:p>
          <a:p>
            <a:pPr marL="800100" lvl="1" indent="-3429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Courier New" panose="02070309020205020404" pitchFamily="49" charset="0"/>
              <a:buChar char="o"/>
            </a:pPr>
            <a:r>
              <a:rPr lang="sk-SK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Finančná</a:t>
            </a:r>
          </a:p>
          <a:p>
            <a:pPr marL="800100" lvl="1" indent="-3429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Courier New" panose="02070309020205020404" pitchFamily="49" charset="0"/>
              <a:buChar char="o"/>
            </a:pPr>
            <a:r>
              <a:rPr lang="sk-SK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Zákaznícka </a:t>
            </a:r>
          </a:p>
          <a:p>
            <a:pPr marL="800100" lvl="1" indent="-3429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Courier New" panose="02070309020205020404" pitchFamily="49" charset="0"/>
              <a:buChar char="o"/>
            </a:pPr>
            <a:r>
              <a:rPr lang="sk-SK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Interných útvarov</a:t>
            </a:r>
          </a:p>
          <a:p>
            <a:pPr marL="800100" lvl="1" indent="-3429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Courier New" panose="02070309020205020404" pitchFamily="49" charset="0"/>
              <a:buChar char="o"/>
            </a:pPr>
            <a:r>
              <a:rPr lang="sk-SK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Učenia a rastu</a:t>
            </a:r>
            <a:endParaRPr lang="en-US" sz="24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endParaRPr lang="en-US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endParaRPr lang="en-US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pic>
        <p:nvPicPr>
          <p:cNvPr id="5" name="Obrázok 4" descr="Obrázok, na ktorom je osoba, muž, oblek, stojaci&#10;&#10;Automaticky generovaný popis">
            <a:extLst>
              <a:ext uri="{FF2B5EF4-FFF2-40B4-BE49-F238E27FC236}">
                <a16:creationId xmlns:a16="http://schemas.microsoft.com/office/drawing/2014/main" id="{F870589B-8A50-4F2D-8B83-21E26748DB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943" y="643465"/>
            <a:ext cx="6578572" cy="514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1297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DarkSeedLeftStep">
      <a:dk1>
        <a:srgbClr val="000000"/>
      </a:dk1>
      <a:lt1>
        <a:srgbClr val="FFFFFF"/>
      </a:lt1>
      <a:dk2>
        <a:srgbClr val="233D3D"/>
      </a:dk2>
      <a:lt2>
        <a:srgbClr val="E6E8E2"/>
      </a:lt2>
      <a:accent1>
        <a:srgbClr val="734FD9"/>
      </a:accent1>
      <a:accent2>
        <a:srgbClr val="4B5FCC"/>
      </a:accent2>
      <a:accent3>
        <a:srgbClr val="3B93D5"/>
      </a:accent3>
      <a:accent4>
        <a:srgbClr val="26B4B5"/>
      </a:accent4>
      <a:accent5>
        <a:srgbClr val="33B983"/>
      </a:accent5>
      <a:accent6>
        <a:srgbClr val="28BC42"/>
      </a:accent6>
      <a:hlink>
        <a:srgbClr val="31937C"/>
      </a:hlink>
      <a:folHlink>
        <a:srgbClr val="848484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438</Words>
  <Application>Microsoft Office PowerPoint</Application>
  <PresentationFormat>Širokouhlá</PresentationFormat>
  <Paragraphs>86</Paragraphs>
  <Slides>16</Slides>
  <Notes>1</Notes>
  <HiddenSlides>0</HiddenSlides>
  <MMClips>0</MMClips>
  <ScaleCrop>false</ScaleCrop>
  <HeadingPairs>
    <vt:vector size="6" baseType="variant">
      <vt:variant>
        <vt:lpstr>Použité písma</vt:lpstr>
      </vt:variant>
      <vt:variant>
        <vt:i4>6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Calisto MT</vt:lpstr>
      <vt:lpstr>Courier New</vt:lpstr>
      <vt:lpstr>Wingdings</vt:lpstr>
      <vt:lpstr>Wingdings 2</vt:lpstr>
      <vt:lpstr>SlateVTI</vt:lpstr>
      <vt:lpstr>Alternatívne princípy dosahovania cieľov v organizácií</vt:lpstr>
      <vt:lpstr>Prezentácia programu PowerPoint</vt:lpstr>
      <vt:lpstr>Prezentácia programu PowerPoint</vt:lpstr>
      <vt:lpstr>Prezentácia programu PowerPoint</vt:lpstr>
      <vt:lpstr>Typické kroky procesu MBO</vt:lpstr>
      <vt:lpstr>Prezentácia programu PowerPoint</vt:lpstr>
      <vt:lpstr>Výhody MBO</vt:lpstr>
      <vt:lpstr>Nevýhody MBO</vt:lpstr>
      <vt:lpstr>BSC</vt:lpstr>
      <vt:lpstr>1. Finančná perspektíva</vt:lpstr>
      <vt:lpstr>2. Zákaznícka perspektíva</vt:lpstr>
      <vt:lpstr>3. Perspektíva interných procesov</vt:lpstr>
      <vt:lpstr>4. Perspektíva učenia sa a rastu</vt:lpstr>
      <vt:lpstr>Prezentácia programu PowerPoint</vt:lpstr>
      <vt:lpstr>Nevýhody BSC</vt:lpstr>
      <vt:lpstr>Ďakujem za pozornosť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Alternatívne princípy dosahovania cieľov v organizácií</dc:title>
  <dc:creator>Ivana Vrábelová</dc:creator>
  <cp:lastModifiedBy>Ivana Vrábelová</cp:lastModifiedBy>
  <cp:revision>1</cp:revision>
  <dcterms:created xsi:type="dcterms:W3CDTF">2019-12-01T18:47:13Z</dcterms:created>
  <dcterms:modified xsi:type="dcterms:W3CDTF">2019-12-01T18:52:38Z</dcterms:modified>
</cp:coreProperties>
</file>